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8" r:id="rId6"/>
    <p:sldId id="310" r:id="rId7"/>
    <p:sldId id="317" r:id="rId8"/>
    <p:sldId id="315" r:id="rId9"/>
    <p:sldId id="319" r:id="rId10"/>
    <p:sldId id="311" r:id="rId11"/>
    <p:sldId id="309" r:id="rId12"/>
    <p:sldId id="312" r:id="rId13"/>
    <p:sldId id="316" r:id="rId14"/>
    <p:sldId id="313" r:id="rId15"/>
    <p:sldId id="318" r:id="rId16"/>
    <p:sldId id="32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F5324C-9629-40D6-BA62-DAFC2C43DD6C}" v="48" dt="2021-06-11T16:26:43.3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Sources and USES of WATER. 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Arizona existing water plan.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When does Arizona run out of water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Sources and USES of WATER. </a:t>
          </a:r>
        </a:p>
      </dsp:txBody>
      <dsp:txXfrm>
        <a:off x="35606" y="2725540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Arizona existing water plan.</a:t>
          </a:r>
        </a:p>
      </dsp:txBody>
      <dsp:txXfrm>
        <a:off x="3538574" y="2725540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400" kern="1200" dirty="0"/>
            <a:t>When does Arizona run out of water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6/11/2021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 fontScale="90000"/>
          </a:bodyPr>
          <a:lstStyle/>
          <a:p>
            <a:r>
              <a:rPr lang="en-US" dirty="0"/>
              <a:t>Arizona Water Availability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100 Year Plan</a:t>
            </a:r>
          </a:p>
          <a:p>
            <a:pPr>
              <a:spcBef>
                <a:spcPts val="0"/>
              </a:spcBef>
            </a:pPr>
            <a:br>
              <a:rPr lang="en-US" sz="15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5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Robin Stewart</a:t>
            </a:r>
          </a:p>
          <a:p>
            <a:pPr>
              <a:spcBef>
                <a:spcPts val="0"/>
              </a:spcBef>
            </a:pPr>
            <a:r>
              <a:rPr lang="en-US" sz="15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Scientist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9B4056F-1959-4627-A683-77F6C0603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04DB8F9-5275-4435-90C0-02F83F6AE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273" y="111011"/>
            <a:ext cx="6958994" cy="4384166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D8D7349B-C9FA-4FCE-A1FF-948F460A3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554906"/>
            <a:ext cx="12188952" cy="230309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D8554C-8284-4F89-956D-290906B35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8" y="4905301"/>
            <a:ext cx="4988879" cy="1554485"/>
          </a:xfrm>
        </p:spPr>
        <p:txBody>
          <a:bodyPr anchor="ctr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Lake Mead Historical Water Levels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5646586-8E5D-4A2B-BDA9-01CE28AC8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0770" y="5247564"/>
            <a:ext cx="0" cy="873457"/>
          </a:xfrm>
          <a:prstGeom prst="line">
            <a:avLst/>
          </a:prstGeom>
          <a:ln w="19050">
            <a:solidFill>
              <a:srgbClr val="90BC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FFD0AE2-81B6-41F8-93AB-AC0821619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4301" y="4905300"/>
            <a:ext cx="5493699" cy="1554485"/>
          </a:xfrm>
        </p:spPr>
        <p:txBody>
          <a:bodyPr anchor="ctr">
            <a:normAutofit/>
          </a:bodyPr>
          <a:lstStyle/>
          <a:p>
            <a:pPr marL="182880" indent="-274320">
              <a:lnSpc>
                <a:spcPct val="100000"/>
              </a:lnSpc>
              <a:buNone/>
            </a:pPr>
            <a:r>
              <a:rPr lang="en-US" sz="1700" dirty="0">
                <a:solidFill>
                  <a:srgbClr val="FFFFFF"/>
                </a:solidFill>
              </a:rPr>
              <a:t>- red line depicts mean for entire timespan</a:t>
            </a:r>
          </a:p>
          <a:p>
            <a:pPr marL="182880" indent="-274320">
              <a:lnSpc>
                <a:spcPct val="100000"/>
              </a:lnSpc>
              <a:buNone/>
            </a:pPr>
            <a:r>
              <a:rPr lang="en-US" sz="1700" dirty="0">
                <a:solidFill>
                  <a:srgbClr val="FFFFFF"/>
                </a:solidFill>
              </a:rPr>
              <a:t>- green line depicts mean until 2000</a:t>
            </a:r>
          </a:p>
          <a:p>
            <a:pPr marL="182880" indent="-274320">
              <a:lnSpc>
                <a:spcPct val="100000"/>
              </a:lnSpc>
              <a:buNone/>
            </a:pPr>
            <a:r>
              <a:rPr lang="en-US" sz="1700" dirty="0">
                <a:solidFill>
                  <a:srgbClr val="FFFFFF"/>
                </a:solidFill>
              </a:rPr>
              <a:t>- black line depicts mean for past twenty years (mega drought)</a:t>
            </a:r>
          </a:p>
        </p:txBody>
      </p:sp>
    </p:spTree>
    <p:extLst>
      <p:ext uri="{BB962C8B-B14F-4D97-AF65-F5344CB8AC3E}">
        <p14:creationId xmlns:p14="http://schemas.microsoft.com/office/powerpoint/2010/main" val="3440322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3827A-46F5-4CF1-AC08-BF1207BA8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Arizona Impact of Curtailment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F7CE5-70C5-4847-894D-4297692AC43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-Reduction of 933,333 acre-feet of water</a:t>
            </a:r>
          </a:p>
          <a:p>
            <a:r>
              <a:rPr lang="en-US" dirty="0"/>
              <a:t>-Deficit will come from aquifer</a:t>
            </a:r>
          </a:p>
          <a:p>
            <a:r>
              <a:rPr lang="en-US" dirty="0"/>
              <a:t>-How much water do we actually have?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636C28-3ED1-44FE-BE6C-AA2E9CB5AA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739"/>
          <a:stretch/>
        </p:blipFill>
        <p:spPr>
          <a:xfrm>
            <a:off x="6096000" y="2277862"/>
            <a:ext cx="5022055" cy="3170533"/>
          </a:xfrm>
        </p:spPr>
      </p:pic>
    </p:spTree>
    <p:extLst>
      <p:ext uri="{BB962C8B-B14F-4D97-AF65-F5344CB8AC3E}">
        <p14:creationId xmlns:p14="http://schemas.microsoft.com/office/powerpoint/2010/main" val="3314460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1D2AA4-706D-455D-ADDC-5B9654CF4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Aquifer Assessment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E30D21-EF41-46DD-B065-69CA91BBD3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1752" y="2799654"/>
            <a:ext cx="3005462" cy="3189665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</a:rPr>
              <a:t>- 58% of wells declined but the 20-year assessment showed an increase that was statistically significant…why?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</a:rPr>
              <a:t>- Both 10 </a:t>
            </a:r>
            <a:r>
              <a:rPr lang="en-US" sz="1800" dirty="0" err="1">
                <a:solidFill>
                  <a:srgbClr val="FFFFFF"/>
                </a:solidFill>
              </a:rPr>
              <a:t>yr</a:t>
            </a:r>
            <a:r>
              <a:rPr lang="en-US" sz="1800" dirty="0">
                <a:solidFill>
                  <a:srgbClr val="FFFFFF"/>
                </a:solidFill>
              </a:rPr>
              <a:t> and 1 </a:t>
            </a:r>
            <a:r>
              <a:rPr lang="en-US" sz="1800" dirty="0" err="1">
                <a:solidFill>
                  <a:srgbClr val="FFFFFF"/>
                </a:solidFill>
              </a:rPr>
              <a:t>yr</a:t>
            </a:r>
            <a:r>
              <a:rPr lang="en-US" sz="1800" dirty="0">
                <a:solidFill>
                  <a:srgbClr val="FFFFFF"/>
                </a:solidFill>
              </a:rPr>
              <a:t> comparisons showed a statistically significant decline in water levels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F8A6439-9360-45FD-BFB7-04E41A6848C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760615739"/>
              </p:ext>
            </p:extLst>
          </p:nvPr>
        </p:nvGraphicFramePr>
        <p:xfrm>
          <a:off x="4513250" y="414670"/>
          <a:ext cx="7106998" cy="33308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0147">
                  <a:extLst>
                    <a:ext uri="{9D8B030D-6E8A-4147-A177-3AD203B41FA5}">
                      <a16:colId xmlns:a16="http://schemas.microsoft.com/office/drawing/2014/main" val="1032936937"/>
                    </a:ext>
                  </a:extLst>
                </a:gridCol>
                <a:gridCol w="1150200">
                  <a:extLst>
                    <a:ext uri="{9D8B030D-6E8A-4147-A177-3AD203B41FA5}">
                      <a16:colId xmlns:a16="http://schemas.microsoft.com/office/drawing/2014/main" val="3701115543"/>
                    </a:ext>
                  </a:extLst>
                </a:gridCol>
                <a:gridCol w="1351664">
                  <a:extLst>
                    <a:ext uri="{9D8B030D-6E8A-4147-A177-3AD203B41FA5}">
                      <a16:colId xmlns:a16="http://schemas.microsoft.com/office/drawing/2014/main" val="3347027905"/>
                    </a:ext>
                  </a:extLst>
                </a:gridCol>
                <a:gridCol w="1018808">
                  <a:extLst>
                    <a:ext uri="{9D8B030D-6E8A-4147-A177-3AD203B41FA5}">
                      <a16:colId xmlns:a16="http://schemas.microsoft.com/office/drawing/2014/main" val="3096072303"/>
                    </a:ext>
                  </a:extLst>
                </a:gridCol>
                <a:gridCol w="987103">
                  <a:extLst>
                    <a:ext uri="{9D8B030D-6E8A-4147-A177-3AD203B41FA5}">
                      <a16:colId xmlns:a16="http://schemas.microsoft.com/office/drawing/2014/main" val="2645025836"/>
                    </a:ext>
                  </a:extLst>
                </a:gridCol>
                <a:gridCol w="832096">
                  <a:extLst>
                    <a:ext uri="{9D8B030D-6E8A-4147-A177-3AD203B41FA5}">
                      <a16:colId xmlns:a16="http://schemas.microsoft.com/office/drawing/2014/main" val="2586766678"/>
                    </a:ext>
                  </a:extLst>
                </a:gridCol>
                <a:gridCol w="736980">
                  <a:extLst>
                    <a:ext uri="{9D8B030D-6E8A-4147-A177-3AD203B41FA5}">
                      <a16:colId xmlns:a16="http://schemas.microsoft.com/office/drawing/2014/main" val="2463393945"/>
                    </a:ext>
                  </a:extLst>
                </a:gridCol>
              </a:tblGrid>
              <a:tr h="9144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u="none" strike="noStrike" dirty="0">
                          <a:effectLst/>
                        </a:rPr>
                        <a:t> 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Water Level Chg</a:t>
                      </a:r>
                      <a:endParaRPr lang="en-US" sz="21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Wells Decreasing</a:t>
                      </a:r>
                      <a:endParaRPr lang="en-US" sz="21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Well Count</a:t>
                      </a:r>
                      <a:endParaRPr lang="en-US" sz="21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100" u="none" strike="noStrike">
                          <a:effectLst/>
                        </a:rPr>
                        <a:t>w/o Phoenix AMA</a:t>
                      </a:r>
                      <a:endParaRPr lang="en-US" sz="2100" b="0" i="0" u="none" strike="noStrike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028138"/>
                  </a:ext>
                </a:extLst>
              </a:tr>
              <a:tr h="805499"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20-year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3769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58%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1245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-5459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67%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607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extLst>
                  <a:ext uri="{0D108BD9-81ED-4DB2-BD59-A6C34878D82A}">
                    <a16:rowId xmlns:a16="http://schemas.microsoft.com/office/drawing/2014/main" val="222728643"/>
                  </a:ext>
                </a:extLst>
              </a:tr>
              <a:tr h="805499"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10-year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 dirty="0">
                          <a:effectLst/>
                        </a:rPr>
                        <a:t>-2735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62%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1024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-4057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67%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797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extLst>
                  <a:ext uri="{0D108BD9-81ED-4DB2-BD59-A6C34878D82A}">
                    <a16:rowId xmlns:a16="http://schemas.microsoft.com/office/drawing/2014/main" val="3477829993"/>
                  </a:ext>
                </a:extLst>
              </a:tr>
              <a:tr h="805499"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1-year</a:t>
                      </a:r>
                      <a:endParaRPr lang="en-US" sz="2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 dirty="0">
                          <a:effectLst/>
                        </a:rPr>
                        <a:t>-495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 dirty="0">
                          <a:effectLst/>
                        </a:rPr>
                        <a:t>58%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u="none" strike="noStrike">
                          <a:effectLst/>
                        </a:rPr>
                        <a:t>1235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-537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>
                          <a:effectLst/>
                        </a:rPr>
                        <a:t>60%</a:t>
                      </a:r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100" u="none" strike="noStrike" dirty="0">
                          <a:effectLst/>
                        </a:rPr>
                        <a:t>969</a:t>
                      </a:r>
                      <a:endParaRPr lang="en-US" sz="2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0218" marR="20218" marT="40437" marB="40437" anchor="b"/>
                </a:tc>
                <a:extLst>
                  <a:ext uri="{0D108BD9-81ED-4DB2-BD59-A6C34878D82A}">
                    <a16:rowId xmlns:a16="http://schemas.microsoft.com/office/drawing/2014/main" val="2543855417"/>
                  </a:ext>
                </a:extLst>
              </a:tr>
            </a:tbl>
          </a:graphicData>
        </a:graphic>
      </p:graphicFrame>
      <p:graphicFrame>
        <p:nvGraphicFramePr>
          <p:cNvPr id="13" name="Content Placeholder 4">
            <a:extLst>
              <a:ext uri="{FF2B5EF4-FFF2-40B4-BE49-F238E27FC236}">
                <a16:creationId xmlns:a16="http://schemas.microsoft.com/office/drawing/2014/main" id="{F7E4A1F3-361A-40BC-9466-7A76261805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5822324"/>
              </p:ext>
            </p:extLst>
          </p:nvPr>
        </p:nvGraphicFramePr>
        <p:xfrm>
          <a:off x="4513250" y="4071061"/>
          <a:ext cx="7106996" cy="23010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63824">
                  <a:extLst>
                    <a:ext uri="{9D8B030D-6E8A-4147-A177-3AD203B41FA5}">
                      <a16:colId xmlns:a16="http://schemas.microsoft.com/office/drawing/2014/main" val="2667981589"/>
                    </a:ext>
                  </a:extLst>
                </a:gridCol>
                <a:gridCol w="1435793">
                  <a:extLst>
                    <a:ext uri="{9D8B030D-6E8A-4147-A177-3AD203B41FA5}">
                      <a16:colId xmlns:a16="http://schemas.microsoft.com/office/drawing/2014/main" val="3581068139"/>
                    </a:ext>
                  </a:extLst>
                </a:gridCol>
                <a:gridCol w="1435793">
                  <a:extLst>
                    <a:ext uri="{9D8B030D-6E8A-4147-A177-3AD203B41FA5}">
                      <a16:colId xmlns:a16="http://schemas.microsoft.com/office/drawing/2014/main" val="952501144"/>
                    </a:ext>
                  </a:extLst>
                </a:gridCol>
                <a:gridCol w="1435793">
                  <a:extLst>
                    <a:ext uri="{9D8B030D-6E8A-4147-A177-3AD203B41FA5}">
                      <a16:colId xmlns:a16="http://schemas.microsoft.com/office/drawing/2014/main" val="1964848269"/>
                    </a:ext>
                  </a:extLst>
                </a:gridCol>
                <a:gridCol w="1435793">
                  <a:extLst>
                    <a:ext uri="{9D8B030D-6E8A-4147-A177-3AD203B41FA5}">
                      <a16:colId xmlns:a16="http://schemas.microsoft.com/office/drawing/2014/main" val="108852094"/>
                    </a:ext>
                  </a:extLst>
                </a:gridCol>
              </a:tblGrid>
              <a:tr h="291993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27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All Wells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w/o Phoenix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824582"/>
                  </a:ext>
                </a:extLst>
              </a:tr>
              <a:tr h="486549">
                <a:tc>
                  <a:txBody>
                    <a:bodyPr/>
                    <a:lstStyle/>
                    <a:p>
                      <a:pPr algn="l" fontAlgn="b"/>
                      <a:r>
                        <a:rPr lang="en-US" sz="2700" u="none" strike="noStrike" dirty="0">
                          <a:effectLst/>
                        </a:rPr>
                        <a:t> </a:t>
                      </a:r>
                      <a:endParaRPr lang="en-US" sz="2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ctr"/>
                </a:tc>
                <a:extLst>
                  <a:ext uri="{0D108BD9-81ED-4DB2-BD59-A6C34878D82A}">
                    <a16:rowId xmlns:a16="http://schemas.microsoft.com/office/drawing/2014/main" val="3271781364"/>
                  </a:ext>
                </a:extLst>
              </a:tr>
              <a:tr h="42386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20-year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0.4698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0.6385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-0.8862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0.3757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extLst>
                  <a:ext uri="{0D108BD9-81ED-4DB2-BD59-A6C34878D82A}">
                    <a16:rowId xmlns:a16="http://schemas.microsoft.com/office/drawing/2014/main" val="510786097"/>
                  </a:ext>
                </a:extLst>
              </a:tr>
              <a:tr h="42386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10-year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-0.3339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0.7385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-0.5515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0.5813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extLst>
                  <a:ext uri="{0D108BD9-81ED-4DB2-BD59-A6C34878D82A}">
                    <a16:rowId xmlns:a16="http://schemas.microsoft.com/office/drawing/2014/main" val="3228506349"/>
                  </a:ext>
                </a:extLst>
              </a:tr>
              <a:tr h="42386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1-year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-0.0528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0.9579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-0.0628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0.9500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5816" marR="25816" marT="51631" marB="51631" anchor="b"/>
                </a:tc>
                <a:extLst>
                  <a:ext uri="{0D108BD9-81ED-4DB2-BD59-A6C34878D82A}">
                    <a16:rowId xmlns:a16="http://schemas.microsoft.com/office/drawing/2014/main" val="2445283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0492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5B33F8-2AA6-4F65-A94C-C58CF72EE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208104"/>
            <a:ext cx="10058400" cy="1073547"/>
          </a:xfrm>
        </p:spPr>
        <p:txBody>
          <a:bodyPr anchor="ctr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Key Findings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A166C0-3F59-42CA-B6C8-8664DB063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919" y="277792"/>
            <a:ext cx="5104435" cy="4280353"/>
          </a:xfrm>
        </p:spPr>
        <p:txBody>
          <a:bodyPr>
            <a:normAutofit fontScale="92500" lnSpcReduction="10000"/>
          </a:bodyPr>
          <a:lstStyle/>
          <a:p>
            <a:pPr marL="274320" indent="-274320">
              <a:buFont typeface="Wingdings" panose="05000000000000000000" pitchFamily="2" charset="2"/>
              <a:buChar char="v"/>
            </a:pPr>
            <a:r>
              <a:rPr lang="en-US" dirty="0"/>
              <a:t>Arizona’s 100-year water plan Groundwater Management Act (GMA) designed to protect groundwater resources enacted in 1980</a:t>
            </a:r>
          </a:p>
          <a:p>
            <a:pPr marL="274320" indent="-274320">
              <a:buFont typeface="Wingdings" panose="05000000000000000000" pitchFamily="2" charset="2"/>
              <a:buChar char="v"/>
            </a:pPr>
            <a:r>
              <a:rPr lang="en-US" dirty="0"/>
              <a:t>Hundreds of private wells are unmetered and unregulated</a:t>
            </a:r>
          </a:p>
          <a:p>
            <a:pPr marL="274320" indent="-274320">
              <a:buFont typeface="Wingdings" panose="05000000000000000000" pitchFamily="2" charset="2"/>
              <a:buChar char="v"/>
            </a:pPr>
            <a:r>
              <a:rPr lang="en-US" dirty="0"/>
              <a:t>CAP has 100-year obligation (contracts) to replenish ground-water </a:t>
            </a:r>
          </a:p>
          <a:p>
            <a:pPr marL="274320" indent="-274320">
              <a:buFont typeface="Wingdings" panose="05000000000000000000" pitchFamily="2" charset="2"/>
              <a:buChar char="v"/>
            </a:pPr>
            <a:r>
              <a:rPr lang="en-US" dirty="0"/>
              <a:t>The data clearly shows that Arizona is not meeting its recharging goals for the past ten years</a:t>
            </a:r>
          </a:p>
          <a:p>
            <a:pPr marL="274320" indent="-274320">
              <a:buFont typeface="Wingdings" panose="05000000000000000000" pitchFamily="2" charset="2"/>
              <a:buChar char="v"/>
            </a:pPr>
            <a:r>
              <a:rPr lang="en-US" dirty="0"/>
              <a:t>In 1980, climate change was not a reality, the Colorado River source was dependable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589E51-433D-4FC6-A276-6BF3A6E95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0571" y="0"/>
            <a:ext cx="6599887" cy="494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105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Arizona Water Summary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707584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A108-1ACF-4CB7-BDBE-133813BAA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&amp; Uses of Water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ED8F9D5-2487-45EE-9B5F-88AC36805AF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6963" y="2116280"/>
            <a:ext cx="4640262" cy="3438338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01A40F0-0704-4DAA-8A7B-02410339F2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16688" y="2134004"/>
            <a:ext cx="4638675" cy="3402889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74C86C-3BA0-473B-A1DF-98EC5B80CA1C}"/>
              </a:ext>
            </a:extLst>
          </p:cNvPr>
          <p:cNvSpPr txBox="1"/>
          <p:nvPr/>
        </p:nvSpPr>
        <p:spPr>
          <a:xfrm>
            <a:off x="691116" y="5720429"/>
            <a:ext cx="1113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  <a:latin typeface="+mj-lt"/>
              </a:rPr>
              <a:t>Arizona uses over 7 million acre-feet of water in a year. 1 acre-foot = 325,851 gallons</a:t>
            </a:r>
          </a:p>
        </p:txBody>
      </p:sp>
    </p:spTree>
    <p:extLst>
      <p:ext uri="{BB962C8B-B14F-4D97-AF65-F5344CB8AC3E}">
        <p14:creationId xmlns:p14="http://schemas.microsoft.com/office/powerpoint/2010/main" val="381513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24">
            <a:extLst>
              <a:ext uri="{FF2B5EF4-FFF2-40B4-BE49-F238E27FC236}">
                <a16:creationId xmlns:a16="http://schemas.microsoft.com/office/drawing/2014/main" id="{1F0BC624-D756-4943-A27B-244FF580E0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870" y="640080"/>
            <a:ext cx="6138898" cy="610820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6" y="0"/>
            <a:ext cx="4641314" cy="6858000"/>
          </a:xfrm>
          <a:prstGeom prst="rect">
            <a:avLst/>
          </a:prstGeom>
          <a:solidFill>
            <a:srgbClr val="4567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0BB0D5D-0976-4345-A14A-312530461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885" y="640080"/>
            <a:ext cx="3659246" cy="28861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Climate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87093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51C8900-C377-405D-824B-C04B4F626C7A}"/>
              </a:ext>
            </a:extLst>
          </p:cNvPr>
          <p:cNvSpPr txBox="1"/>
          <p:nvPr/>
        </p:nvSpPr>
        <p:spPr>
          <a:xfrm>
            <a:off x="8185922" y="4213185"/>
            <a:ext cx="3383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Hot and getting hotter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Rain is scarce</a:t>
            </a:r>
          </a:p>
        </p:txBody>
      </p:sp>
    </p:spTree>
    <p:extLst>
      <p:ext uri="{BB962C8B-B14F-4D97-AF65-F5344CB8AC3E}">
        <p14:creationId xmlns:p14="http://schemas.microsoft.com/office/powerpoint/2010/main" val="3043539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CD2D517-BC35-4439-AC31-06DF764F25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B57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DD3F846-0483-40F5-A881-0C1AD2A0C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F94372-2C57-48F8-8400-6A3CCCD82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771" y="636439"/>
            <a:ext cx="9193615" cy="5585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73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9B8B04-D173-4C12-8CD5-FA8CA984E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15" y="686821"/>
            <a:ext cx="5371920" cy="46347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2B03B7-F936-42E0-A2A9-79A7D5559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376" y="790993"/>
            <a:ext cx="5279212" cy="4521206"/>
          </a:xfrm>
          <a:prstGeom prst="rect">
            <a:avLst/>
          </a:prstGeom>
        </p:spPr>
      </p:pic>
      <p:sp>
        <p:nvSpPr>
          <p:cNvPr id="10" name="Rectangle 2">
            <a:extLst>
              <a:ext uri="{FF2B5EF4-FFF2-40B4-BE49-F238E27FC236}">
                <a16:creationId xmlns:a16="http://schemas.microsoft.com/office/drawing/2014/main" id="{BB162108-E836-4FE9-9851-304598876B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4775" y="5492525"/>
            <a:ext cx="6245205" cy="64633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 Decade to Last Decade p-value: 0.08699582881507466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Decade to Last Decade p-value: 0.19416225315164418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Decade to Last Decade p-value: 0.7313857541194515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8DC4F7-8E62-4BD6-9401-345B4D5C5016}"/>
              </a:ext>
            </a:extLst>
          </p:cNvPr>
          <p:cNvSpPr txBox="1"/>
          <p:nvPr/>
        </p:nvSpPr>
        <p:spPr>
          <a:xfrm>
            <a:off x="223284" y="180752"/>
            <a:ext cx="2781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+mj-lt"/>
              </a:rPr>
              <a:t>Precipitation Analysis</a:t>
            </a:r>
          </a:p>
        </p:txBody>
      </p:sp>
    </p:spTree>
    <p:extLst>
      <p:ext uri="{BB962C8B-B14F-4D97-AF65-F5344CB8AC3E}">
        <p14:creationId xmlns:p14="http://schemas.microsoft.com/office/powerpoint/2010/main" val="445030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3C4E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50B333-E71F-4840-AA49-F3FB3AF2B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How much water do people use?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C3169-509F-4BA7-AFBC-1F49B690D8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752" y="2799654"/>
            <a:ext cx="3005462" cy="3189665"/>
          </a:xfrm>
        </p:spPr>
        <p:txBody>
          <a:bodyPr vert="horz" lIns="0" tIns="45720" rIns="0" bIns="45720" rtlCol="0">
            <a:normAutofit lnSpcReduction="10000"/>
          </a:bodyPr>
          <a:lstStyle/>
          <a:p>
            <a:pPr marL="274320" indent="-27432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33% of Arizona households have pools – highest per capita pool ownership in US</a:t>
            </a:r>
          </a:p>
          <a:p>
            <a:pPr marL="274320" indent="-27432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Medium-sized hotel pool loses 1500 gallons a day to evaporation</a:t>
            </a:r>
          </a:p>
          <a:p>
            <a:pPr marL="274320" indent="-27432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Average home pool loses 2000 gallons / month</a:t>
            </a:r>
          </a:p>
          <a:p>
            <a:pPr marL="274320" indent="-27432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Phoenix has one of the highest water usages in US</a:t>
            </a:r>
          </a:p>
          <a:p>
            <a:pPr marL="274320" indent="-27432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FFFFFF"/>
              </a:solidFill>
            </a:endParaRPr>
          </a:p>
          <a:p>
            <a:pPr marL="274320" indent="-27432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651254-0FDB-4241-AA02-191E197C836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50297" y="640079"/>
            <a:ext cx="6581521" cy="58585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A31F699-5B81-45E1-91B0-664D5A3C3D71}"/>
              </a:ext>
            </a:extLst>
          </p:cNvPr>
          <p:cNvSpPr txBox="1"/>
          <p:nvPr/>
        </p:nvSpPr>
        <p:spPr>
          <a:xfrm>
            <a:off x="2149261" y="6498595"/>
            <a:ext cx="1636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Data source: statista.com</a:t>
            </a:r>
          </a:p>
        </p:txBody>
      </p:sp>
    </p:spTree>
    <p:extLst>
      <p:ext uri="{BB962C8B-B14F-4D97-AF65-F5344CB8AC3E}">
        <p14:creationId xmlns:p14="http://schemas.microsoft.com/office/powerpoint/2010/main" val="319800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4BC1E-C6B6-4120-9967-96578F678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Arizona Population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523138-2B97-4673-95CB-4B34E9CA44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752" y="2799654"/>
            <a:ext cx="3005462" cy="3189665"/>
          </a:xfrm>
        </p:spPr>
        <p:txBody>
          <a:bodyPr vert="horz" lIns="0" tIns="45720" rIns="0" bIns="45720" rtlCol="0">
            <a:normAutofit/>
          </a:bodyPr>
          <a:lstStyle/>
          <a:p>
            <a:pPr marL="274320" indent="-27432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Seven million in AZ</a:t>
            </a:r>
          </a:p>
          <a:p>
            <a:pPr marL="274320" indent="-27432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Five million in Greater Phoenix</a:t>
            </a:r>
          </a:p>
          <a:p>
            <a:pPr marL="274320" indent="-27432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Growing between 1.5 – 1.8% each year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BEC1DD-528F-4410-8432-2EA3A8543A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280627" y="640080"/>
            <a:ext cx="5720862" cy="55778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B8B1A9-6EE3-4106-B107-D1A6EEB78977}"/>
              </a:ext>
            </a:extLst>
          </p:cNvPr>
          <p:cNvSpPr txBox="1"/>
          <p:nvPr/>
        </p:nvSpPr>
        <p:spPr>
          <a:xfrm>
            <a:off x="2127996" y="6498595"/>
            <a:ext cx="19319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Data source: macrostrends.net</a:t>
            </a:r>
          </a:p>
        </p:txBody>
      </p:sp>
    </p:spTree>
    <p:extLst>
      <p:ext uri="{BB962C8B-B14F-4D97-AF65-F5344CB8AC3E}">
        <p14:creationId xmlns:p14="http://schemas.microsoft.com/office/powerpoint/2010/main" val="722949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3CB24-235D-484B-ABA2-5CC504FE9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Colorado River – Lake Mead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165536-D4D4-4FFA-B5EC-294A453E35E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43593" y="2192639"/>
            <a:ext cx="4578493" cy="2755631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C7D2C27-4EA5-49AE-94F7-5730098841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16688" y="2169489"/>
            <a:ext cx="4638675" cy="36509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2BD013-89DB-4CE0-A08A-D662C861D6D5}"/>
              </a:ext>
            </a:extLst>
          </p:cNvPr>
          <p:cNvSpPr txBox="1"/>
          <p:nvPr/>
        </p:nvSpPr>
        <p:spPr>
          <a:xfrm>
            <a:off x="1243593" y="5120641"/>
            <a:ext cx="48636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End-of-water-year (Sept. 30) storage in Lake Mead and Lake Powell, in thousands of acre feet, Source: USBR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70621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{E8CF2791-B24C-4BCA-943F-1EABAEE7DAC4}tf11437505_win32</Template>
  <TotalTime>175</TotalTime>
  <Words>446</Words>
  <Application>Microsoft Office PowerPoint</Application>
  <PresentationFormat>Widescreen</PresentationFormat>
  <Paragraphs>98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-apple-system</vt:lpstr>
      <vt:lpstr>Arial</vt:lpstr>
      <vt:lpstr>Calibri</vt:lpstr>
      <vt:lpstr>Courier New</vt:lpstr>
      <vt:lpstr>Georgia Pro Cond Light</vt:lpstr>
      <vt:lpstr>Speak Pro</vt:lpstr>
      <vt:lpstr>Times New Roman</vt:lpstr>
      <vt:lpstr>Wingdings</vt:lpstr>
      <vt:lpstr>RetrospectVTI</vt:lpstr>
      <vt:lpstr>Arizona Water Availability Analysis</vt:lpstr>
      <vt:lpstr>Arizona Water Summary</vt:lpstr>
      <vt:lpstr>Sources &amp; Uses of Water</vt:lpstr>
      <vt:lpstr>Climate</vt:lpstr>
      <vt:lpstr>PowerPoint Presentation</vt:lpstr>
      <vt:lpstr>PowerPoint Presentation</vt:lpstr>
      <vt:lpstr>How much water do people use?</vt:lpstr>
      <vt:lpstr>Arizona Population</vt:lpstr>
      <vt:lpstr>Colorado River – Lake Mead</vt:lpstr>
      <vt:lpstr>Lake Mead Historical Water Levels</vt:lpstr>
      <vt:lpstr>Arizona Impact of Curtailment</vt:lpstr>
      <vt:lpstr>Aquifer Assessment</vt:lpstr>
      <vt:lpstr>Key Findings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Arizona Water Study</dc:title>
  <dc:creator>robin stewart</dc:creator>
  <cp:lastModifiedBy>robin stewart</cp:lastModifiedBy>
  <cp:revision>4</cp:revision>
  <dcterms:created xsi:type="dcterms:W3CDTF">2021-06-11T14:08:25Z</dcterms:created>
  <dcterms:modified xsi:type="dcterms:W3CDTF">2021-06-11T18:37:54Z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